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«Место ввода цитаты».</a:t>
            </a:r>
          </a:p>
        </p:txBody>
      </p:sp>
      <p:sp>
        <p:nvSpPr>
          <p:cNvPr id="9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Текст заголовка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Текст заголовка</a:t>
            </a:r>
          </a:p>
        </p:txBody>
      </p:sp>
      <p:sp>
        <p:nvSpPr>
          <p:cNvPr id="22" name="Уровень текста 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Текст заголовка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0" name="Уровень текста 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7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7" name="Уровень текста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Изображение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Изображение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3" Type="http://schemas.openxmlformats.org/officeDocument/2006/relationships/image" Target="../media/image1.tif"/><Relationship Id="rId4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.tif"/><Relationship Id="rId17" Type="http://schemas.openxmlformats.org/officeDocument/2006/relationships/image" Target="../media/image2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4.jpeg"/><Relationship Id="rId9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9.jpeg"/><Relationship Id="rId4" Type="http://schemas.openxmlformats.org/officeDocument/2006/relationships/image" Target="../media/image10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Заголовок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Текстовый блок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9237" y="2195512"/>
            <a:ext cx="7426326" cy="1419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Заголовок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Наша компания являлась официальным партнером международного чемпионата  Worldskills 2019, который прошел в Казани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Наша компания являлась официальным партнером международного чемпионата  Worldskills 2019, который прошел в Казани. </a:t>
            </a:r>
          </a:p>
          <a:p>
            <a:pPr/>
            <a:r>
              <a:t>  </a:t>
            </a:r>
          </a:p>
        </p:txBody>
      </p:sp>
      <p:pic>
        <p:nvPicPr>
          <p:cNvPr id="192" name="IMG_7467.jpeg" descr="IMG_74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6927" y="5974895"/>
            <a:ext cx="4225473" cy="3169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8150" y="553278"/>
            <a:ext cx="3926400" cy="288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Визитка 12 нояб. 2019 г..pdf" descr="Визитка 12 нояб. 2019 г.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5236" y="5974895"/>
            <a:ext cx="2173101" cy="3169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Заголовок"/>
          <p:cNvSpPr txBox="1"/>
          <p:nvPr>
            <p:ph type="title"/>
          </p:nvPr>
        </p:nvSpPr>
        <p:spPr>
          <a:xfrm>
            <a:off x="139700" y="-2540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Текстовый блок"/>
          <p:cNvSpPr txBox="1"/>
          <p:nvPr>
            <p:ph type="body" idx="1"/>
          </p:nvPr>
        </p:nvSpPr>
        <p:spPr>
          <a:xfrm>
            <a:off x="419100" y="3386534"/>
            <a:ext cx="11099800" cy="62865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НАШИ КЛИЕНТЫ:"/>
          <p:cNvSpPr txBox="1"/>
          <p:nvPr/>
        </p:nvSpPr>
        <p:spPr>
          <a:xfrm>
            <a:off x="2082800" y="3340100"/>
            <a:ext cx="7772400" cy="478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l" defTabSz="914400"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НАШИ КЛИЕНТЫ:</a:t>
            </a:r>
            <a:br/>
          </a:p>
        </p:txBody>
      </p:sp>
      <p:pic>
        <p:nvPicPr>
          <p:cNvPr id="19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8737" y="522287"/>
            <a:ext cx="7426326" cy="1419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C:\Users\Vasily\Desktop\Customers\logo_Laete.png" descr="C:\Users\Vasily\Desktop\Customers\logo_Lae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8137" y="4267200"/>
            <a:ext cx="1123951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C:\Users\Vasily\Desktop\Customers\ELena.png" descr="C:\Users\Vasily\Desktop\Customers\ELen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31221" y="7294165"/>
            <a:ext cx="1552576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C:\Users\Vasily\Desktop\Customers\grizas-logo-2017-07-17.png" descr="C:\Users\Vasily\Desktop\Customers\grizas-logo-2017-07-1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4712" y="6024959"/>
            <a:ext cx="2247901" cy="1009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C:\Users\Vasily\Desktop\Customers\burgerschuhe.png" descr="C:\Users\Vasily\Desktop\Customers\burgerschuh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69070" y="8185546"/>
            <a:ext cx="2562226" cy="323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C:\Users\Vasily\Desktop\Customers\initiative.jpg" descr="C:\Users\Vasily\Desktop\Customers\initiative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83723" y="6861175"/>
            <a:ext cx="998538" cy="1162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C:\Users\Vasily\Desktop\Customers\logo.jpg" descr="C:\Users\Vasily\Desktop\Customers\logo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68315" y="4995267"/>
            <a:ext cx="1076326" cy="361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C:\Users\Vasily\Desktop\Customers\logo_pompa.png" descr="C:\Users\Vasily\Desktop\Customers\logo_pompa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03387" y="7318375"/>
            <a:ext cx="1676401" cy="247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C:\Users\Vasily\Desktop\Customers\logo_sivera.png" descr="C:\Users\Vasily\Desktop\Customers\logo_sivera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701087" y="4254500"/>
            <a:ext cx="1631951" cy="165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C:\Users\Vasily\Desktop\Customers\logosiger.png" descr="C:\Users\Vasily\Desktop\Customers\logosiger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17612" y="5305425"/>
            <a:ext cx="1905001" cy="857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C:\Users\Vasily\Desktop\Customers\logo_cleo.png" descr="C:\Users\Vasily\Desktop\Customers\logo_cleo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634184" y="5723334"/>
            <a:ext cx="1144588" cy="862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.png" descr="image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092825" y="4325937"/>
            <a:ext cx="1484313" cy="693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C:\Users\Vasily\Desktop\Customers\logo_zdravmedtech.png" descr="C:\Users\Vasily\Desktop\Customers\logo_zdravmedtech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699250" y="5356225"/>
            <a:ext cx="1389063" cy="333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.png" descr="image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290343" y="5840412"/>
            <a:ext cx="2043114" cy="854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Изображение" descr="Изображение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167856" y="4146550"/>
            <a:ext cx="1587501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-1.png" descr="Image-1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810599" y="8255000"/>
            <a:ext cx="1485901" cy="96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Заголовок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Текстовый блок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6925" y="3441700"/>
            <a:ext cx="3041650" cy="3711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9275" y="4075112"/>
            <a:ext cx="8564563" cy="41449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Группа"/>
          <p:cNvGrpSpPr/>
          <p:nvPr/>
        </p:nvGrpSpPr>
        <p:grpSpPr>
          <a:xfrm>
            <a:off x="1825625" y="3808412"/>
            <a:ext cx="1339850" cy="1141413"/>
            <a:chOff x="0" y="0"/>
            <a:chExt cx="1339850" cy="1141412"/>
          </a:xfrm>
        </p:grpSpPr>
        <p:sp>
          <p:nvSpPr>
            <p:cNvPr id="127" name="Закругленный прямоугольник"/>
            <p:cNvSpPr/>
            <p:nvPr/>
          </p:nvSpPr>
          <p:spPr>
            <a:xfrm>
              <a:off x="0" y="0"/>
              <a:ext cx="1339850" cy="1141413"/>
            </a:xfrm>
            <a:prstGeom prst="roundRect">
              <a:avLst>
                <a:gd name="adj" fmla="val 10000"/>
              </a:avLst>
            </a:prstGeom>
            <a:solidFill>
              <a:srgbClr val="FFFFFF"/>
            </a:solidFill>
            <a:ln w="25400" cap="flat">
              <a:solidFill>
                <a:srgbClr val="C0504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b="0"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30" name="Группа"/>
            <p:cNvGrpSpPr/>
            <p:nvPr/>
          </p:nvGrpSpPr>
          <p:grpSpPr>
            <a:xfrm>
              <a:off x="33338" y="33337"/>
              <a:ext cx="1273176" cy="1074739"/>
              <a:chOff x="0" y="0"/>
              <a:chExt cx="1273175" cy="1074738"/>
            </a:xfrm>
          </p:grpSpPr>
          <p:sp>
            <p:nvSpPr>
              <p:cNvPr id="128" name="Прямоугольник"/>
              <p:cNvSpPr/>
              <p:nvPr/>
            </p:nvSpPr>
            <p:spPr>
              <a:xfrm>
                <a:off x="0" y="0"/>
                <a:ext cx="1273175" cy="107473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700"/>
                  </a:spcBef>
                  <a:defRPr sz="1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9" name="Стилист…"/>
              <p:cNvSpPr txBox="1"/>
              <p:nvPr/>
            </p:nvSpPr>
            <p:spPr>
              <a:xfrm>
                <a:off x="0" y="253651"/>
                <a:ext cx="1273175" cy="567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3339" tIns="53339" rIns="53339" bIns="53339" numCol="1" anchor="ctr">
                <a:spAutoFit/>
              </a:bodyPr>
              <a:lstStyle/>
              <a:p>
                <a:pPr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Стилист</a:t>
                </a:r>
              </a:p>
              <a:p>
                <a:pPr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Дизайнер</a:t>
                </a:r>
              </a:p>
            </p:txBody>
          </p:sp>
        </p:grpSp>
      </p:grpSp>
      <p:sp>
        <p:nvSpPr>
          <p:cNvPr id="132" name="Стрелка"/>
          <p:cNvSpPr/>
          <p:nvPr/>
        </p:nvSpPr>
        <p:spPr>
          <a:xfrm>
            <a:off x="3395662" y="4292600"/>
            <a:ext cx="201613" cy="238125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B2C1DB"/>
          </a:solidFill>
          <a:ln w="12700">
            <a:miter lim="400000"/>
          </a:ln>
          <a:effectLst>
            <a:outerShdw sx="100000" sy="100000" kx="0" ky="0" algn="b" rotWithShape="0" blurRad="63500" dist="20000" dir="5400000">
              <a:srgbClr val="000000">
                <a:alpha val="37998"/>
              </a:srgbClr>
            </a:outerShdw>
          </a:effectLst>
        </p:spPr>
        <p:txBody>
          <a:bodyPr lIns="45719" rIns="45719"/>
          <a:lstStyle/>
          <a:p>
            <a:pPr algn="l" defTabSz="914400">
              <a:defRPr b="0" sz="1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35" name="Группа"/>
          <p:cNvGrpSpPr/>
          <p:nvPr/>
        </p:nvGrpSpPr>
        <p:grpSpPr>
          <a:xfrm>
            <a:off x="4086225" y="3821112"/>
            <a:ext cx="1339850" cy="1141413"/>
            <a:chOff x="0" y="0"/>
            <a:chExt cx="1339850" cy="1141412"/>
          </a:xfrm>
        </p:grpSpPr>
        <p:sp>
          <p:nvSpPr>
            <p:cNvPr id="133" name="Закругленный прямоугольник"/>
            <p:cNvSpPr/>
            <p:nvPr/>
          </p:nvSpPr>
          <p:spPr>
            <a:xfrm>
              <a:off x="0" y="0"/>
              <a:ext cx="1339850" cy="1141413"/>
            </a:xfrm>
            <a:prstGeom prst="roundRect">
              <a:avLst>
                <a:gd name="adj" fmla="val 10000"/>
              </a:avLst>
            </a:prstGeom>
            <a:solidFill>
              <a:srgbClr val="4F81BD"/>
            </a:solidFill>
            <a:ln w="381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63500" dist="20000" dir="5400000">
                <a:srgbClr val="000000">
                  <a:alpha val="37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b="0"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4" name="САПР и Технология"/>
            <p:cNvSpPr txBox="1"/>
            <p:nvPr/>
          </p:nvSpPr>
          <p:spPr>
            <a:xfrm>
              <a:off x="33338" y="324326"/>
              <a:ext cx="1273176" cy="4927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339" tIns="53339" rIns="53339" bIns="53339" numCol="1" anchor="ctr">
              <a:spAutoFit/>
            </a:bodyPr>
            <a:lstStyle>
              <a:lvl1pPr defTabSz="622300">
                <a:lnSpc>
                  <a:spcPct val="90000"/>
                </a:lnSpc>
                <a:spcBef>
                  <a:spcPts val="500"/>
                </a:spcBef>
                <a:def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САПР и Технология</a:t>
              </a:r>
            </a:p>
          </p:txBody>
        </p:sp>
      </p:grpSp>
      <p:sp>
        <p:nvSpPr>
          <p:cNvPr id="136" name="Стрелка"/>
          <p:cNvSpPr/>
          <p:nvPr/>
        </p:nvSpPr>
        <p:spPr>
          <a:xfrm rot="5400000">
            <a:off x="4226718" y="5296693"/>
            <a:ext cx="436564" cy="238126"/>
          </a:xfrm>
          <a:prstGeom prst="rightArrow">
            <a:avLst>
              <a:gd name="adj1" fmla="val 60000"/>
              <a:gd name="adj2" fmla="val 91667"/>
            </a:avLst>
          </a:prstGeom>
          <a:solidFill>
            <a:srgbClr val="B2C1DB"/>
          </a:solidFill>
          <a:ln w="12700">
            <a:miter lim="400000"/>
          </a:ln>
          <a:effectLst>
            <a:outerShdw sx="100000" sy="100000" kx="0" ky="0" algn="b" rotWithShape="0" blurRad="63500" dist="20000" dir="5400000">
              <a:srgbClr val="000000">
                <a:alpha val="37998"/>
              </a:srgbClr>
            </a:outerShdw>
          </a:effectLst>
        </p:spPr>
        <p:txBody>
          <a:bodyPr lIns="45719" rIns="45719"/>
          <a:lstStyle/>
          <a:p>
            <a:pPr algn="l" defTabSz="914400">
              <a:defRPr b="0" sz="1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39" name="Группа"/>
          <p:cNvGrpSpPr/>
          <p:nvPr/>
        </p:nvGrpSpPr>
        <p:grpSpPr>
          <a:xfrm>
            <a:off x="4998402" y="5197475"/>
            <a:ext cx="405449" cy="436563"/>
            <a:chOff x="0" y="0"/>
            <a:chExt cx="405447" cy="436562"/>
          </a:xfrm>
        </p:grpSpPr>
        <p:sp>
          <p:nvSpPr>
            <p:cNvPr id="137" name="Стрелка"/>
            <p:cNvSpPr/>
            <p:nvPr/>
          </p:nvSpPr>
          <p:spPr>
            <a:xfrm rot="5400000">
              <a:off x="68897" y="100012"/>
              <a:ext cx="436563" cy="236538"/>
            </a:xfrm>
            <a:prstGeom prst="rightArrow">
              <a:avLst>
                <a:gd name="adj1" fmla="val 60000"/>
                <a:gd name="adj2" fmla="val 50003"/>
              </a:avLst>
            </a:prstGeom>
            <a:solidFill>
              <a:srgbClr val="B2C1DB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0000" dir="5400000">
                <a:srgbClr val="000000">
                  <a:alpha val="37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b="0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8" name="…"/>
            <p:cNvSpPr txBox="1"/>
            <p:nvPr/>
          </p:nvSpPr>
          <p:spPr>
            <a:xfrm rot="5400000">
              <a:off x="-3731" y="3730"/>
              <a:ext cx="365602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l" defTabSz="914400">
                <a:defRPr b="0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…</a:t>
              </a:r>
            </a:p>
          </p:txBody>
        </p:sp>
      </p:grpSp>
      <p:pic>
        <p:nvPicPr>
          <p:cNvPr id="140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84437" y="887412"/>
            <a:ext cx="7426326" cy="1419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&gt;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&gt;</a:t>
            </a:r>
          </a:p>
        </p:txBody>
      </p:sp>
      <p:sp>
        <p:nvSpPr>
          <p:cNvPr id="143" name="Комтенс - российская компания-разработчик САПР для швейных производств."/>
          <p:cNvSpPr txBox="1"/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pPr/>
            <a:r>
              <a:t>Комтенс - российская компания-разработчик САПР для швейных производств. </a:t>
            </a:r>
          </a:p>
          <a:p>
            <a:pPr/>
          </a:p>
          <a:p>
            <a:pPr/>
          </a:p>
        </p:txBody>
      </p:sp>
      <p:pic>
        <p:nvPicPr>
          <p:cNvPr id="14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9037" y="773112"/>
            <a:ext cx="7426326" cy="1419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0" t="97" r="0" b="97"/>
          <a:stretch>
            <a:fillRect/>
          </a:stretch>
        </p:blipFill>
        <p:spPr>
          <a:xfrm>
            <a:off x="563370" y="4660900"/>
            <a:ext cx="2983105" cy="21591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39700" dir="2700000">
              <a:srgbClr val="333333">
                <a:alpha val="64999"/>
              </a:srgbClr>
            </a:outerShdw>
          </a:effectLst>
        </p:spPr>
      </p:pic>
      <p:pic>
        <p:nvPicPr>
          <p:cNvPr id="146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0" t="500" r="0" b="500"/>
          <a:stretch>
            <a:fillRect/>
          </a:stretch>
        </p:blipFill>
        <p:spPr>
          <a:xfrm>
            <a:off x="3679825" y="4773612"/>
            <a:ext cx="2878917" cy="21588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39700" dir="2700000">
              <a:srgbClr val="333333">
                <a:alpha val="64999"/>
              </a:srgbClr>
            </a:outerShdw>
          </a:effectLst>
        </p:spPr>
      </p:pic>
      <p:pic>
        <p:nvPicPr>
          <p:cNvPr id="147" name="0XQmRQzF7uo.jpg" descr="0XQmRQzF7uo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4698" y="4735761"/>
            <a:ext cx="2982913" cy="1616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Распределение времениопераций по участкам.jpg" descr="Распределение времениопераций по участкам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7182" y="6903250"/>
            <a:ext cx="2935276" cy="1467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Загрузка по участкам.jpg" descr="Загрузка по участкам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45037" y="7100887"/>
            <a:ext cx="3514726" cy="1782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Загрузка оборудования.jpg" descr="Загрузка оборудования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3370" y="8078787"/>
            <a:ext cx="2982715" cy="2109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Рисунок1.gif" descr="Рисунок1.gi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376737" y="9293224"/>
            <a:ext cx="4057651" cy="22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Заголовок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Текстовый блок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556" y="2620962"/>
            <a:ext cx="9107488" cy="574992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Установлена 9 странах мира:…"/>
          <p:cNvSpPr txBox="1"/>
          <p:nvPr/>
        </p:nvSpPr>
        <p:spPr>
          <a:xfrm>
            <a:off x="5042693" y="6978650"/>
            <a:ext cx="6741131" cy="145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defRPr sz="2000">
                <a:solidFill>
                  <a:srgbClr val="82292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Установлена 9 странах мира:</a:t>
            </a:r>
          </a:p>
          <a:p>
            <a:pPr lvl="1" marL="800100" indent="-342900" algn="l" defTabSz="914400">
              <a:buSzPct val="100000"/>
              <a:buFont typeface="Arial"/>
              <a:buChar char="•"/>
              <a:defRPr sz="1800">
                <a:solidFill>
                  <a:srgbClr val="82292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Более 700 предприятий</a:t>
            </a:r>
          </a:p>
          <a:p>
            <a:pPr lvl="1" marL="800100" indent="-342900" algn="l" defTabSz="914400">
              <a:buSzPct val="100000"/>
              <a:buFont typeface="Arial"/>
              <a:buChar char="•"/>
              <a:defRPr sz="1800">
                <a:solidFill>
                  <a:srgbClr val="82292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Более 4000 рабочих станций</a:t>
            </a:r>
          </a:p>
          <a:p>
            <a:pPr lvl="1" marL="800100" indent="-342900" algn="l" defTabSz="914400">
              <a:buSzPct val="100000"/>
              <a:buFont typeface="Arial"/>
              <a:buChar char="•"/>
              <a:defRPr sz="1800">
                <a:solidFill>
                  <a:srgbClr val="82292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Компания имеет представительства в Белоруссии, </a:t>
            </a:r>
          </a:p>
          <a:p>
            <a:pPr lvl="1" indent="0" algn="l" defTabSz="914400">
              <a:defRPr sz="1800">
                <a:solidFill>
                  <a:srgbClr val="82292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Болгарии, Литве с головным офисом в России </a:t>
            </a:r>
          </a:p>
        </p:txBody>
      </p:sp>
      <p:pic>
        <p:nvPicPr>
          <p:cNvPr id="15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60637" y="811212"/>
            <a:ext cx="7426326" cy="1419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Заголовок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3 приоритета:…"/>
          <p:cNvSpPr txBox="1"/>
          <p:nvPr>
            <p:ph type="body" idx="1"/>
          </p:nvPr>
        </p:nvSpPr>
        <p:spPr>
          <a:xfrm>
            <a:off x="139700" y="2095500"/>
            <a:ext cx="11099800" cy="6286500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</a:p>
          <a:p>
            <a:pPr marL="0" indent="0" defTabSz="914400">
              <a:spcBef>
                <a:spcPts val="0"/>
              </a:spcBef>
              <a:buSzTx/>
              <a:buNone/>
              <a:defRPr b="1" sz="1600">
                <a:latin typeface="Calibri"/>
                <a:ea typeface="Calibri"/>
                <a:cs typeface="Calibri"/>
                <a:sym typeface="Calibri"/>
              </a:defRPr>
            </a:pPr>
            <a:r>
              <a:t>3 приоритета:</a:t>
            </a:r>
          </a:p>
          <a:p>
            <a:pPr marL="0" indent="0" defTabSz="914400">
              <a:spcBef>
                <a:spcPts val="0"/>
              </a:spcBef>
              <a:buSzPct val="100000"/>
              <a:buAutoNum type="arabicPeriod" startAt="1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Максимум продукции</a:t>
            </a:r>
            <a:endParaRPr b="1"/>
          </a:p>
          <a:p>
            <a:pPr marL="0" indent="0" defTabSz="914400">
              <a:spcBef>
                <a:spcPts val="0"/>
              </a:spcBef>
              <a:buSzPct val="100000"/>
              <a:buAutoNum type="arabicPeriod" startAt="1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Минимум цены </a:t>
            </a:r>
          </a:p>
          <a:p>
            <a:pPr marL="0" indent="0" defTabSz="914400">
              <a:spcBef>
                <a:spcPts val="0"/>
              </a:spcBef>
              <a:buSzPct val="100000"/>
              <a:buAutoNum type="arabicPeriod" startAt="1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Надежность</a:t>
            </a:r>
          </a:p>
        </p:txBody>
      </p:sp>
      <p:pic>
        <p:nvPicPr>
          <p:cNvPr id="16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0637" y="811212"/>
            <a:ext cx="7426326" cy="1419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.tif" descr="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175" y="2451100"/>
            <a:ext cx="5080000" cy="3695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.tif" descr="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21137" y="5165725"/>
            <a:ext cx="6696076" cy="318611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Заголовок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Комтенс - это высокая квалификация специалистов. От момента продажи, ввода оборудования в эксплуатацию, а также обслуживание его в гарантийный и постгарантийный период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Комтенс - это высокая квалификация специалистов. От момента продажи, ввода оборудования в эксплуатацию, а также обслуживание его в гарантийный и постгарантийный период.</a:t>
            </a:r>
          </a:p>
        </p:txBody>
      </p:sp>
      <p:pic>
        <p:nvPicPr>
          <p:cNvPr id="16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8737" y="747712"/>
            <a:ext cx="7426326" cy="1419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4028.jpg" descr="IMG_402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1743" y="5046908"/>
            <a:ext cx="3871056" cy="2903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4027.jpg" descr="IMG_402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2844" y="5046908"/>
            <a:ext cx="3871056" cy="2903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DSC_0005.JPG" descr="DSC_000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46613" y="8121966"/>
            <a:ext cx="2447149" cy="1632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Изображение 219.jpg" descr="Изображение 219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54633" y="5181599"/>
            <a:ext cx="3706604" cy="2779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Заголовок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Комтенс имеет свой демо-зал с установленным АНРК, который постоянно задействован для тестирования нужд заказчиков в реальных условиях. Часто мы отметаем все проблемы со стыковками с САПР и оптимизацией раскроя определенных видов тканей на этапе тестирования и до момента покупки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Комтенс имеет свой демо-зал с установленным АНРК, который постоянно задействован для тестирования нужд заказчиков в реальных условиях. Часто мы отметаем все проблемы со стыковками с САПР и оптимизацией раскроя определенных видов тканей на этапе тестирования и до момента покупки.</a:t>
            </a:r>
          </a:p>
        </p:txBody>
      </p:sp>
      <p:pic>
        <p:nvPicPr>
          <p:cNvPr id="17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8737" y="747712"/>
            <a:ext cx="7426326" cy="1419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dolgop_DSC_0514.jpg" descr="dolgop_DSC_051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3258" y="5603831"/>
            <a:ext cx="7007152" cy="4733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dolgop_DSC_0499.jpg" descr="dolgop_DSC_049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71828" y="5579770"/>
            <a:ext cx="5651334" cy="3766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Заголовок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Большая сервисная служба, которая мгновенно реагирует на запросы клиентов: ежедневно идет обучение ПО, механиков и операторов раскройных комплексов, выезды для наладки и ремонта оборудования, и все это в России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Большая сервисная служба, которая мгновенно реагирует на запросы клиентов: ежедневно идет обучение ПО, механиков и операторов раскройных комплексов, выезды для наладки и ремонта оборудования, и все это в России.</a:t>
            </a:r>
          </a:p>
        </p:txBody>
      </p:sp>
      <p:pic>
        <p:nvPicPr>
          <p:cNvPr id="18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8737" y="747712"/>
            <a:ext cx="7426326" cy="1419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0133.JPG" descr="IMG_013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100" y="5505684"/>
            <a:ext cx="5071221" cy="3803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0612.jpg" descr="IMG_061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4900" y="5472892"/>
            <a:ext cx="5809211" cy="4356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Заголовок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Удаленная поддержка позволяет сегодня производить мгновенную диагностику и устанавливать поломки в 95 % случаев, а также решать вопросы в короткое время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Удаленная поддержка позволяет сегодня производить мгновенную диагностику и устанавливать поломки в 95 % случаев, а также решать вопросы в короткое время. </a:t>
            </a:r>
          </a:p>
        </p:txBody>
      </p:sp>
      <p:pic>
        <p:nvPicPr>
          <p:cNvPr id="18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8737" y="747712"/>
            <a:ext cx="7426326" cy="1419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botan_Olga_Headphones.jpg" descr="botan_Olga_Headphon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1900" y="4526081"/>
            <a:ext cx="6902292" cy="5176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